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142533426" r:id="rId2"/>
    <p:sldId id="2142533816" r:id="rId3"/>
    <p:sldId id="2142533764" r:id="rId4"/>
    <p:sldId id="2142533763" r:id="rId5"/>
    <p:sldId id="2142533766" r:id="rId6"/>
    <p:sldId id="2142533767" r:id="rId7"/>
    <p:sldId id="2142533768" r:id="rId8"/>
    <p:sldId id="2142533813" r:id="rId9"/>
    <p:sldId id="2142533809" r:id="rId10"/>
    <p:sldId id="2142533810" r:id="rId11"/>
    <p:sldId id="2142533719" r:id="rId12"/>
    <p:sldId id="2142533708" r:id="rId13"/>
    <p:sldId id="2142533721" r:id="rId14"/>
    <p:sldId id="2142533723" r:id="rId15"/>
    <p:sldId id="2142533722" r:id="rId16"/>
    <p:sldId id="2142533718" r:id="rId17"/>
    <p:sldId id="2142533709" r:id="rId18"/>
    <p:sldId id="2142533712" r:id="rId19"/>
    <p:sldId id="2142533713" r:id="rId20"/>
    <p:sldId id="2142533714" r:id="rId21"/>
    <p:sldId id="2142533716" r:id="rId22"/>
    <p:sldId id="2142533724" r:id="rId23"/>
    <p:sldId id="2142533720" r:id="rId24"/>
    <p:sldId id="2142533725" r:id="rId25"/>
    <p:sldId id="2142533726" r:id="rId26"/>
    <p:sldId id="2142533727" r:id="rId27"/>
    <p:sldId id="2142533728" r:id="rId28"/>
    <p:sldId id="2142533814" r:id="rId29"/>
    <p:sldId id="2142533710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42109-3C3C-4042-9769-6F5BB9618D87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D17FA-C06D-4FE8-A21B-BDF0B3817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03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9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9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5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12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63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34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28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4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95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82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3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92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79920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microsoft.com/office/2007/relationships/hdphoto" Target="../media/hdphoto4.wdp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nkitksharma/svm-37753690" TargetMode="External"/><Relationship Id="rId2" Type="http://schemas.openxmlformats.org/officeDocument/2006/relationships/hyperlink" Target="https://builtin.com/articles/feature-engineer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104383162" TargetMode="External"/><Relationship Id="rId5" Type="http://schemas.openxmlformats.org/officeDocument/2006/relationships/hyperlink" Target="https://maniksonituts.medium.com/what-is-kernel-support-vector-machine-svm-2685d2dec4fa" TargetMode="External"/><Relationship Id="rId4" Type="http://schemas.openxmlformats.org/officeDocument/2006/relationships/hyperlink" Target="https://www.cs.toronto.edu/~urtasun/courses/CSC411_Fall16/16_svm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A911BC6F-DEE2-4F7F-011E-AE63E1EC47AA}"/>
              </a:ext>
            </a:extLst>
          </p:cNvPr>
          <p:cNvGrpSpPr/>
          <p:nvPr/>
        </p:nvGrpSpPr>
        <p:grpSpPr>
          <a:xfrm>
            <a:off x="2927648" y="3629999"/>
            <a:ext cx="3312368" cy="2555608"/>
            <a:chOff x="983432" y="3305293"/>
            <a:chExt cx="4176464" cy="3222287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3ADB5FB8-6118-5EEF-E510-F83D4985E213}"/>
                </a:ext>
              </a:extLst>
            </p:cNvPr>
            <p:cNvGrpSpPr/>
            <p:nvPr/>
          </p:nvGrpSpPr>
          <p:grpSpPr>
            <a:xfrm>
              <a:off x="983432" y="3789040"/>
              <a:ext cx="4176464" cy="2470963"/>
              <a:chOff x="479376" y="2465419"/>
              <a:chExt cx="4752528" cy="2811786"/>
            </a:xfrm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70497719-FB7B-A8E9-4D32-C455A0AEE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172581D-06C1-0A2D-6714-57B538DFD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A934786-23D6-235B-6B29-65797273AC87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752F5704-7CB8-F45A-B89E-8467D395D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0EBD958-9860-738C-CFB4-96C1103A26B1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EAE5306E-678F-C508-B4CC-0077CC32E37F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B1D5A163-DF7F-7FFB-7F2B-9DAB9F0A11A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438CC9A8-61F8-58E8-CA0F-1F854B87CC37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5CC391B2-A723-3907-B88D-693FA017E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979F6B7-A964-98F4-7D3E-D79CA5EF1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AB52588-E84C-E8FA-2921-D1AD34DA04D4}"/>
                </a:ext>
              </a:extLst>
            </p:cNvPr>
            <p:cNvSpPr/>
            <p:nvPr/>
          </p:nvSpPr>
          <p:spPr>
            <a:xfrm rot="18886231">
              <a:off x="1502021" y="4823359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AB2D387-EAFF-6B06-4865-B2F50F33CAD1}"/>
                </a:ext>
              </a:extLst>
            </p:cNvPr>
            <p:cNvSpPr/>
            <p:nvPr/>
          </p:nvSpPr>
          <p:spPr>
            <a:xfrm rot="18886231">
              <a:off x="1231785" y="4202071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3C314D5-D95E-72EE-EA5A-CD373DAA75A8}"/>
                </a:ext>
              </a:extLst>
            </p:cNvPr>
            <p:cNvSpPr/>
            <p:nvPr/>
          </p:nvSpPr>
          <p:spPr>
            <a:xfrm rot="18886231">
              <a:off x="1934903" y="4809474"/>
              <a:ext cx="2519707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的損失函數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Hinge loss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在支持向量機中，我們允許模型對一些數據點進行錯誤分類。我們對這種錯誤分類對模型進行懲罰。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5879976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810451-40E0-6DB2-7901-6738A1249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976" y="2276872"/>
            <a:ext cx="5562304" cy="1512168"/>
          </a:xfrm>
          <a:prstGeom prst="rect">
            <a:avLst/>
          </a:prstGeom>
        </p:spPr>
      </p:pic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B300AA84-2CDC-BA17-8192-3ADDD4B5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4104456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43940946-DBF6-0505-D336-CCD10E34B3D9}"/>
              </a:ext>
            </a:extLst>
          </p:cNvPr>
          <p:cNvSpPr txBox="1"/>
          <p:nvPr/>
        </p:nvSpPr>
        <p:spPr>
          <a:xfrm>
            <a:off x="6888088" y="4005064"/>
            <a:ext cx="52448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Here we introduce slack variable ϵ</a:t>
            </a:r>
            <a:r>
              <a:rPr kumimoji="0" lang="en-US" altLang="zh-TW" sz="1200" b="1" i="0" u="none" strike="noStrike" kern="1200" cap="none" spc="0" normalizeH="0" baseline="-2500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confidence score &lt; 1, it means that classifier did not classify the point correctly and incurring a linear penalty of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en-US" altLang="zh-TW" sz="1200" b="0" i="0" u="none" strike="noStrike" kern="1200" cap="none" spc="0" normalizeH="0" baseline="-2500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0&lt;ϵ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 &lt;1 it means the point is correctly classified but lies between the hyperplane and margin 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&gt;1 if means the point is on wrong side of hyperplane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C is a regularization parameter that balances the trade-off between maximizing the margin and minimizing classification errors.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83E62F-8BAC-8F8E-2D10-87C2D0CD05B9}"/>
              </a:ext>
            </a:extLst>
          </p:cNvPr>
          <p:cNvSpPr/>
          <p:nvPr/>
        </p:nvSpPr>
        <p:spPr>
          <a:xfrm>
            <a:off x="8688288" y="2276872"/>
            <a:ext cx="2376264" cy="5040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4708EC-BA33-BEA2-517F-7C5C7BE6CF55}"/>
              </a:ext>
            </a:extLst>
          </p:cNvPr>
          <p:cNvSpPr txBox="1"/>
          <p:nvPr/>
        </p:nvSpPr>
        <p:spPr>
          <a:xfrm>
            <a:off x="8904312" y="1916832"/>
            <a:ext cx="191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slack variable </a:t>
            </a:r>
            <a:r>
              <a:rPr kumimoji="0" lang="el-GR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ϵ</a:t>
            </a:r>
            <a:r>
              <a:rPr kumimoji="0" lang="en-US" altLang="zh-TW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A2A1B5C9-A21C-3BF1-09AB-2E16DEC4FD3E}"/>
              </a:ext>
            </a:extLst>
          </p:cNvPr>
          <p:cNvGrpSpPr/>
          <p:nvPr/>
        </p:nvGrpSpPr>
        <p:grpSpPr>
          <a:xfrm>
            <a:off x="0" y="3645024"/>
            <a:ext cx="3312368" cy="2565539"/>
            <a:chOff x="983432" y="3324239"/>
            <a:chExt cx="4176464" cy="323481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5EF3DB5-9D15-A883-96A5-854A7D24E1E4}"/>
                </a:ext>
              </a:extLst>
            </p:cNvPr>
            <p:cNvGrpSpPr/>
            <p:nvPr/>
          </p:nvGrpSpPr>
          <p:grpSpPr>
            <a:xfrm>
              <a:off x="983432" y="3789040"/>
              <a:ext cx="4176464" cy="2470963"/>
              <a:chOff x="479376" y="2465419"/>
              <a:chExt cx="4752528" cy="2811786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D6F4182-728F-4A5A-A232-24E3EF79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2D358FCF-6C2D-4198-B437-BDEFB2831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9EA7E6-4ED0-4852-9F98-F20EE6293DDA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EE5FCA7-564D-4E64-ACCE-36C19B4A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E29AD1E-E566-4F1C-9EFE-4A8FB24F015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57DE160-8263-48B6-B258-808D2D4699F9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7E0443BF-692B-4614-BD48-E679CE96ACC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6ACB0E1-5BCA-48B8-9C6F-05D71F56F86F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5989B15-CA45-4A59-A78B-8D3AD2040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ABCFBD7-FFEF-41BE-932E-41D5F2E8A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30D6D0-8FAF-2CD4-31A1-12F2D14196D2}"/>
                </a:ext>
              </a:extLst>
            </p:cNvPr>
            <p:cNvSpPr/>
            <p:nvPr/>
          </p:nvSpPr>
          <p:spPr>
            <a:xfrm rot="18886231">
              <a:off x="1692999" y="4868637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D289F02-378E-1293-FD61-FD34A9285AB0}"/>
                </a:ext>
              </a:extLst>
            </p:cNvPr>
            <p:cNvSpPr/>
            <p:nvPr/>
          </p:nvSpPr>
          <p:spPr>
            <a:xfrm rot="18886231">
              <a:off x="2020741" y="4936119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656354-11EC-11D8-197E-2D09CA24AABD}"/>
                </a:ext>
              </a:extLst>
            </p:cNvPr>
            <p:cNvSpPr/>
            <p:nvPr/>
          </p:nvSpPr>
          <p:spPr>
            <a:xfrm rot="18886231">
              <a:off x="1305101" y="4125840"/>
              <a:ext cx="2519708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84" name="圖片 83">
            <a:extLst>
              <a:ext uri="{FF2B5EF4-FFF2-40B4-BE49-F238E27FC236}">
                <a16:creationId xmlns:a16="http://schemas.microsoft.com/office/drawing/2014/main" id="{9773B5FB-3DAA-F6C2-4C82-54F77A48F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9856" y="4653136"/>
            <a:ext cx="285790" cy="28579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21C51542-7297-19B1-52CA-A16614C2F2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941168"/>
            <a:ext cx="285790" cy="285790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800B7626-C861-639C-AAAC-2F3FA2B67E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472" y="4437112"/>
            <a:ext cx="181000" cy="200053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AB0B5251-6325-E8BC-5E52-6F50C6AB8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464" y="4797152"/>
            <a:ext cx="181000" cy="200053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B18EC0C9-04BB-2662-2B0C-C4A88C4D86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581128"/>
            <a:ext cx="285790" cy="28579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12623677-94FD-2C8E-D9F3-1F81EC706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7488" y="4797152"/>
            <a:ext cx="181000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80626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Types of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function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154C6C-23CB-46EF-8391-671F71D2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484784"/>
            <a:ext cx="4741463" cy="4524315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74" name="Picture 2" descr="The optimization of kernel function and its parameters for SVM in  well-logging Semantic Scholar">
            <a:extLst>
              <a:ext uri="{FF2B5EF4-FFF2-40B4-BE49-F238E27FC236}">
                <a16:creationId xmlns:a16="http://schemas.microsoft.com/office/drawing/2014/main" id="{776D53F8-2902-4DE4-8B66-250B084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84784"/>
            <a:ext cx="6192688" cy="17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C256D9-8F6E-47AC-A3B5-A848977AE8CF}"/>
              </a:ext>
            </a:extLst>
          </p:cNvPr>
          <p:cNvGrpSpPr/>
          <p:nvPr/>
        </p:nvGrpSpPr>
        <p:grpSpPr>
          <a:xfrm>
            <a:off x="551384" y="3717032"/>
            <a:ext cx="2952328" cy="2376264"/>
            <a:chOff x="407368" y="3284984"/>
            <a:chExt cx="2952328" cy="237626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C52D3FF-66AB-44CB-B879-5ED74BEB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D6BD2C-3388-48A5-AC04-6ADDFDA35DDB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47994E8-DE49-449F-9DD0-1E4CC650E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736" y="4221088"/>
            <a:ext cx="2448272" cy="84747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9D29366-86DA-424D-AD64-CF863BF484AB}"/>
              </a:ext>
            </a:extLst>
          </p:cNvPr>
          <p:cNvSpPr/>
          <p:nvPr/>
        </p:nvSpPr>
        <p:spPr>
          <a:xfrm>
            <a:off x="2567608" y="3356992"/>
            <a:ext cx="1938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RBF Kernel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B1E6FA-7B53-49E6-8C11-EFC673DF32E5}"/>
              </a:ext>
            </a:extLst>
          </p:cNvPr>
          <p:cNvSpPr/>
          <p:nvPr/>
        </p:nvSpPr>
        <p:spPr>
          <a:xfrm>
            <a:off x="3647728" y="5373216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separation.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23E2F74-44F9-4155-AE77-0E728E3D7AFD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68225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Radial Basis Function Kernel (RBF)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F85CB4E-F92D-4415-8C35-57E71A6D2E5E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202462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12" name="乘號 11">
            <a:extLst>
              <a:ext uri="{FF2B5EF4-FFF2-40B4-BE49-F238E27FC236}">
                <a16:creationId xmlns:a16="http://schemas.microsoft.com/office/drawing/2014/main" id="{914DBB8C-4E7C-449A-9356-D1595806E11E}"/>
              </a:ext>
            </a:extLst>
          </p:cNvPr>
          <p:cNvSpPr/>
          <p:nvPr/>
        </p:nvSpPr>
        <p:spPr>
          <a:xfrm>
            <a:off x="2495600" y="3068960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504C19A-6864-40ED-B802-16468D5E4C0C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2769167" y="3342527"/>
            <a:ext cx="3254826" cy="1670650"/>
          </a:xfrm>
          <a:prstGeom prst="straightConnector1">
            <a:avLst/>
          </a:prstGeom>
          <a:ln w="28575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9558CA-0432-4DAA-B04A-C9A1904D3CB0}"/>
              </a:ext>
            </a:extLst>
          </p:cNvPr>
          <p:cNvSpPr txBox="1"/>
          <p:nvPr/>
        </p:nvSpPr>
        <p:spPr>
          <a:xfrm rot="1686035">
            <a:off x="4098728" y="393702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landmark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E6512F1-F511-4589-9167-958131AB42F8}"/>
              </a:ext>
            </a:extLst>
          </p:cNvPr>
          <p:cNvSpPr/>
          <p:nvPr/>
        </p:nvSpPr>
        <p:spPr>
          <a:xfrm>
            <a:off x="6168008" y="3501008"/>
            <a:ext cx="864096" cy="43204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AEE9B5C-9409-4FD4-AE35-AAE697081CDB}"/>
              </a:ext>
            </a:extLst>
          </p:cNvPr>
          <p:cNvSpPr/>
          <p:nvPr/>
        </p:nvSpPr>
        <p:spPr>
          <a:xfrm>
            <a:off x="2207568" y="2780928"/>
            <a:ext cx="864096" cy="8640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7F2E2-9D4A-40A1-8A9C-0B1FFEF6E3E6}"/>
              </a:ext>
            </a:extLst>
          </p:cNvPr>
          <p:cNvCxnSpPr>
            <a:stCxn id="2" idx="2"/>
            <a:endCxn id="22" idx="6"/>
          </p:cNvCxnSpPr>
          <p:nvPr/>
        </p:nvCxnSpPr>
        <p:spPr>
          <a:xfrm flipH="1" flipV="1">
            <a:off x="3071664" y="3212976"/>
            <a:ext cx="3096344" cy="50405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642DB63-7025-2D96-1EAA-F36F875A12B2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37856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2999656" y="3717032"/>
            <a:ext cx="2160240" cy="1738730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5373216"/>
            <a:ext cx="2448272" cy="847479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42806E15-EEFF-4CB8-BCE0-841DEAF0A4D9}"/>
              </a:ext>
            </a:extLst>
          </p:cNvPr>
          <p:cNvGrpSpPr/>
          <p:nvPr/>
        </p:nvGrpSpPr>
        <p:grpSpPr>
          <a:xfrm>
            <a:off x="-240704" y="1196752"/>
            <a:ext cx="4104456" cy="2390854"/>
            <a:chOff x="1703512" y="2204864"/>
            <a:chExt cx="4104456" cy="239085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A598CB9-A22B-4950-AA8B-5FF6A8F07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831"/>
            <a:stretch/>
          </p:blipFill>
          <p:spPr>
            <a:xfrm>
              <a:off x="1703512" y="2204864"/>
              <a:ext cx="4104456" cy="2390854"/>
            </a:xfrm>
            <a:prstGeom prst="rect">
              <a:avLst/>
            </a:prstGeom>
          </p:spPr>
        </p:pic>
        <p:sp>
          <p:nvSpPr>
            <p:cNvPr id="2" name="乘號 1">
              <a:extLst>
                <a:ext uri="{FF2B5EF4-FFF2-40B4-BE49-F238E27FC236}">
                  <a16:creationId xmlns:a16="http://schemas.microsoft.com/office/drawing/2014/main" id="{D5753C1E-7AAD-412D-8A16-7CED61F7FC32}"/>
                </a:ext>
              </a:extLst>
            </p:cNvPr>
            <p:cNvSpPr/>
            <p:nvPr/>
          </p:nvSpPr>
          <p:spPr>
            <a:xfrm>
              <a:off x="3863752" y="3212976"/>
              <a:ext cx="360040" cy="360040"/>
            </a:xfrm>
            <a:prstGeom prst="mathMultiply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96B5B1B3-B1D6-4027-ADB5-721D040CE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31"/>
          <a:stretch/>
        </p:blipFill>
        <p:spPr>
          <a:xfrm>
            <a:off x="3431704" y="1196752"/>
            <a:ext cx="4104456" cy="239085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2D4D3AD-C538-44A6-B87B-5B380B18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976" y="1844824"/>
            <a:ext cx="381053" cy="28579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B071C60-42E5-4937-8E3D-47003587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132856"/>
            <a:ext cx="381053" cy="285790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73E72A-E09C-4D81-BEDE-250CA9DC7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420888"/>
            <a:ext cx="381053" cy="285790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C7F59CB5-1321-4190-A15E-8A567B8C3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2636912"/>
            <a:ext cx="381053" cy="28579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0B3A2359-3BA1-4A6C-AFFB-634C89A35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2636912"/>
            <a:ext cx="381053" cy="28579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5799AD3-6A84-446E-BC57-4A72C924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2348880"/>
            <a:ext cx="381053" cy="28579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F0E932BE-1B42-44FA-8AFD-0C25CBA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2063090"/>
            <a:ext cx="381053" cy="285790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7CE2A688-A21B-455C-9309-782D260E6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928" y="1772816"/>
            <a:ext cx="381053" cy="28579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0BC8A1F7-630A-4A34-837C-364D64227F55}"/>
              </a:ext>
            </a:extLst>
          </p:cNvPr>
          <p:cNvSpPr/>
          <p:nvPr/>
        </p:nvSpPr>
        <p:spPr>
          <a:xfrm>
            <a:off x="5087888" y="1700808"/>
            <a:ext cx="1368152" cy="1296144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09BD76D-3F43-47E4-809C-FCFB3A5D66BE}"/>
              </a:ext>
            </a:extLst>
          </p:cNvPr>
          <p:cNvSpPr/>
          <p:nvPr/>
        </p:nvSpPr>
        <p:spPr>
          <a:xfrm>
            <a:off x="1631504" y="1916832"/>
            <a:ext cx="912101" cy="864096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乘號 66">
            <a:extLst>
              <a:ext uri="{FF2B5EF4-FFF2-40B4-BE49-F238E27FC236}">
                <a16:creationId xmlns:a16="http://schemas.microsoft.com/office/drawing/2014/main" id="{7EAE2143-D46B-4C9C-9204-3D9E226AE9A6}"/>
              </a:ext>
            </a:extLst>
          </p:cNvPr>
          <p:cNvSpPr/>
          <p:nvPr/>
        </p:nvSpPr>
        <p:spPr>
          <a:xfrm>
            <a:off x="5591944" y="2204864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7DB8E9B-7508-4076-BABF-2E04FC31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28" y="3356992"/>
            <a:ext cx="762106" cy="533474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EE252343-E780-4243-B29C-1A1708616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496" y="3429000"/>
            <a:ext cx="771633" cy="552527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4B174EC0-6B4F-4D53-ACCA-7C67F6B0D787}"/>
              </a:ext>
            </a:extLst>
          </p:cNvPr>
          <p:cNvGrpSpPr/>
          <p:nvPr/>
        </p:nvGrpSpPr>
        <p:grpSpPr>
          <a:xfrm>
            <a:off x="7968208" y="1340768"/>
            <a:ext cx="4932660" cy="2232248"/>
            <a:chOff x="6312024" y="3861048"/>
            <a:chExt cx="4500612" cy="2016224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2D2B06FB-01FA-4F1A-AF03-14672685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2024" y="3861048"/>
              <a:ext cx="4500612" cy="201622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2FC8428-2E85-46CA-8B55-9E89F76F8B7D}"/>
                </a:ext>
              </a:extLst>
            </p:cNvPr>
            <p:cNvSpPr/>
            <p:nvPr/>
          </p:nvSpPr>
          <p:spPr>
            <a:xfrm>
              <a:off x="9120336" y="4005064"/>
              <a:ext cx="1584176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1C5124B-28A2-4C8B-9902-61690CA1FF7F}"/>
                </a:ext>
              </a:extLst>
            </p:cNvPr>
            <p:cNvSpPr/>
            <p:nvPr/>
          </p:nvSpPr>
          <p:spPr>
            <a:xfrm>
              <a:off x="9984432" y="4365104"/>
              <a:ext cx="648072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6457F70B-F36D-43C7-8DF0-6B8F3ECF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304" y="3861048"/>
            <a:ext cx="22390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Higher-Dimensional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382840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D6F0543-5B58-43D6-B6D8-DCD0AE98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07" y="2126289"/>
            <a:ext cx="5993508" cy="1907423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3" y="1340768"/>
            <a:ext cx="1067401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針對非線性資料，透過核函數使數據在高維度的特徵空間內進行非線性映射，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目的是將原始低維數據中不可分割的資料點，轉換成在高維空間中可以區分的資料分佈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Higher-Dimensional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3D7B15-4CF9-4AEE-9654-2AE90F381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492896"/>
            <a:ext cx="3305558" cy="174211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492F0AA5-C0B0-4D50-81F5-E5D5A74065E9}"/>
              </a:ext>
            </a:extLst>
          </p:cNvPr>
          <p:cNvGrpSpPr/>
          <p:nvPr/>
        </p:nvGrpSpPr>
        <p:grpSpPr>
          <a:xfrm>
            <a:off x="718026" y="4265575"/>
            <a:ext cx="4923704" cy="1854796"/>
            <a:chOff x="6816080" y="3878460"/>
            <a:chExt cx="4923704" cy="18547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EAEBE85-6375-471F-BE80-D254CE3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080" y="3878460"/>
              <a:ext cx="4923704" cy="170076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1EAD15-5B23-4327-80DA-C964771D78DE}"/>
                </a:ext>
              </a:extLst>
            </p:cNvPr>
            <p:cNvSpPr/>
            <p:nvPr/>
          </p:nvSpPr>
          <p:spPr>
            <a:xfrm>
              <a:off x="9984432" y="5553256"/>
              <a:ext cx="432048" cy="18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986B90E7-6DD2-4FFF-A6AD-0F858C04D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0920" y="4466384"/>
            <a:ext cx="1701961" cy="1505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52C77F-A796-473A-87CB-29B51AE68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4555500"/>
            <a:ext cx="1701961" cy="1410836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EDF23E-13FA-4CCE-B0DE-3F08A2E5B3CE}"/>
              </a:ext>
            </a:extLst>
          </p:cNvPr>
          <p:cNvCxnSpPr>
            <a:cxnSpLocks/>
          </p:cNvCxnSpPr>
          <p:nvPr/>
        </p:nvCxnSpPr>
        <p:spPr>
          <a:xfrm flipV="1">
            <a:off x="7824192" y="2996952"/>
            <a:ext cx="0" cy="1368152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EE2E2D-A2B4-4674-B53F-27ECE321A698}"/>
              </a:ext>
            </a:extLst>
          </p:cNvPr>
          <p:cNvCxnSpPr>
            <a:cxnSpLocks/>
          </p:cNvCxnSpPr>
          <p:nvPr/>
        </p:nvCxnSpPr>
        <p:spPr>
          <a:xfrm flipV="1">
            <a:off x="9984432" y="3068960"/>
            <a:ext cx="0" cy="139742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00DEAAF-FDB4-451D-B237-0E504EC5F2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8168" y="4365104"/>
            <a:ext cx="432048" cy="34975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B7A97C8-C7AD-4065-B7A0-08CAB5906AE1}"/>
              </a:ext>
            </a:extLst>
          </p:cNvPr>
          <p:cNvSpPr/>
          <p:nvPr/>
        </p:nvSpPr>
        <p:spPr>
          <a:xfrm>
            <a:off x="9192344" y="5877272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1552BB20-CA17-49CB-A0B5-E9D1E2BB2964}"/>
              </a:ext>
            </a:extLst>
          </p:cNvPr>
          <p:cNvCxnSpPr>
            <a:cxnSpLocks/>
          </p:cNvCxnSpPr>
          <p:nvPr/>
        </p:nvCxnSpPr>
        <p:spPr>
          <a:xfrm rot="5400000">
            <a:off x="9732404" y="5553236"/>
            <a:ext cx="504056" cy="28803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83303CD0-FF7C-4FF4-B7DD-3417C5DB88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88188" y="2240868"/>
            <a:ext cx="1368152" cy="432048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弧形 37">
            <a:extLst>
              <a:ext uri="{FF2B5EF4-FFF2-40B4-BE49-F238E27FC236}">
                <a16:creationId xmlns:a16="http://schemas.microsoft.com/office/drawing/2014/main" id="{0EAA6B31-3E36-4A11-B71F-A009AF2719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72298" y="2093062"/>
            <a:ext cx="936104" cy="29561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66BE944-4ABB-4BC4-8DDA-5E0940D5576D}"/>
              </a:ext>
            </a:extLst>
          </p:cNvPr>
          <p:cNvSpPr/>
          <p:nvPr/>
        </p:nvSpPr>
        <p:spPr>
          <a:xfrm>
            <a:off x="7752184" y="1484784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7D917D-247F-44DE-9F74-8726EC99C20A}"/>
              </a:ext>
            </a:extLst>
          </p:cNvPr>
          <p:cNvSpPr/>
          <p:nvPr/>
        </p:nvSpPr>
        <p:spPr>
          <a:xfrm>
            <a:off x="10272464" y="1484784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Decision Boundary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5548D87-5A0E-4678-A8D2-D54704B11D6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391DB9A-2005-46E8-A07A-E7962AE506D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13360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FD05E-8AB7-46C7-9526-366C9F0D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839416" y="2717800"/>
            <a:ext cx="3816424" cy="2223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98CC152-25B8-4E41-B34C-FD2AF354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556792"/>
            <a:ext cx="3256473" cy="2088232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F4F7438-09D0-4E9E-811A-B49E4652A22F}"/>
              </a:ext>
            </a:extLst>
          </p:cNvPr>
          <p:cNvSpPr/>
          <p:nvPr/>
        </p:nvSpPr>
        <p:spPr>
          <a:xfrm rot="19966634">
            <a:off x="4778001" y="2911294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1D5AF47-A779-4766-89EC-0C4D0F145DD5}"/>
              </a:ext>
            </a:extLst>
          </p:cNvPr>
          <p:cNvSpPr/>
          <p:nvPr/>
        </p:nvSpPr>
        <p:spPr>
          <a:xfrm rot="1264300">
            <a:off x="4798669" y="3992186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1D24866-B3F1-452E-85CE-CE2B4F77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5"/>
          <a:stretch/>
        </p:blipFill>
        <p:spPr>
          <a:xfrm>
            <a:off x="6096000" y="3861048"/>
            <a:ext cx="3816424" cy="2181403"/>
          </a:xfrm>
          <a:prstGeom prst="rect">
            <a:avLst/>
          </a:prstGeom>
        </p:spPr>
      </p:pic>
      <p:sp>
        <p:nvSpPr>
          <p:cNvPr id="15" name="AutoShape 21" descr="Question Mark Vector SVG Icon (9) - SVG Repo">
            <a:extLst>
              <a:ext uri="{FF2B5EF4-FFF2-40B4-BE49-F238E27FC236}">
                <a16:creationId xmlns:a16="http://schemas.microsoft.com/office/drawing/2014/main" id="{F8BA7514-B225-419D-80EC-57AA7C9A6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6D474B65-283F-4311-81FE-BCE3D727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0176" y="4365104"/>
            <a:ext cx="1196752" cy="119675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704252D8-E16E-49EF-8049-BAEBECD2ED93}"/>
              </a:ext>
            </a:extLst>
          </p:cNvPr>
          <p:cNvSpPr/>
          <p:nvPr/>
        </p:nvSpPr>
        <p:spPr>
          <a:xfrm>
            <a:off x="5231904" y="270892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9F1E1BC-BA7D-4EEF-931F-470D43205763}"/>
              </a:ext>
            </a:extLst>
          </p:cNvPr>
          <p:cNvGrpSpPr/>
          <p:nvPr/>
        </p:nvGrpSpPr>
        <p:grpSpPr>
          <a:xfrm>
            <a:off x="6240016" y="3573016"/>
            <a:ext cx="4680520" cy="2232248"/>
            <a:chOff x="6240016" y="3573016"/>
            <a:chExt cx="4680520" cy="2232248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24A7146-9F31-481D-87CB-569D46945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07"/>
            <a:stretch/>
          </p:blipFill>
          <p:spPr>
            <a:xfrm>
              <a:off x="6240016" y="3789040"/>
              <a:ext cx="4553376" cy="2016224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E1D1F0-8C92-4650-B44D-139790ED79F3}"/>
                </a:ext>
              </a:extLst>
            </p:cNvPr>
            <p:cNvSpPr/>
            <p:nvPr/>
          </p:nvSpPr>
          <p:spPr>
            <a:xfrm>
              <a:off x="10344472" y="3573016"/>
              <a:ext cx="576064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1A7E5C1-B455-4F81-9C56-F6D4131E046E}"/>
              </a:ext>
            </a:extLst>
          </p:cNvPr>
          <p:cNvSpPr txBox="1"/>
          <p:nvPr/>
        </p:nvSpPr>
        <p:spPr>
          <a:xfrm>
            <a:off x="10488488" y="472514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x –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(x-5)^2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95BD13F-2AD6-4AFE-B70F-316BC1C603A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99001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Why SVM?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1C7FD4-9AF8-53A2-CDC1-A96606F094AE}"/>
              </a:ext>
            </a:extLst>
          </p:cNvPr>
          <p:cNvSpPr txBox="1"/>
          <p:nvPr/>
        </p:nvSpPr>
        <p:spPr>
          <a:xfrm>
            <a:off x="407368" y="2132856"/>
            <a:ext cx="7531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是一種知名的二元分類器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(binary classifier)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基於統計學習理論基礎的機器學習模型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小樣本、非線性、高維度與局部最小點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等問題具有相對的優勢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計算速度快且空間成本低等優勢</a:t>
            </a:r>
          </a:p>
        </p:txBody>
      </p:sp>
    </p:spTree>
    <p:extLst>
      <p:ext uri="{BB962C8B-B14F-4D97-AF65-F5344CB8AC3E}">
        <p14:creationId xmlns:p14="http://schemas.microsoft.com/office/powerpoint/2010/main" val="4035145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DB2E869-FCD7-4DDA-ABB4-5E4EE6E774F9}"/>
              </a:ext>
            </a:extLst>
          </p:cNvPr>
          <p:cNvGrpSpPr/>
          <p:nvPr/>
        </p:nvGrpSpPr>
        <p:grpSpPr>
          <a:xfrm>
            <a:off x="6240016" y="3573016"/>
            <a:ext cx="5822942" cy="2350341"/>
            <a:chOff x="6240016" y="3573016"/>
            <a:chExt cx="5822942" cy="235034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5F5CBBB5-021B-4B8B-B7B2-E0DBF58A8666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6ECB9CA1-13E6-4AD4-A9DB-8CB406FD2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E6C1E1-7A91-43E7-9207-180560B43970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4AAFB8C-4D18-4EAE-B098-785786AD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F932514-7AD3-4A95-9DD1-E4C3955B7365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C79BA74-A531-44EA-9903-140A11EB48A4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BAB3CD1-009A-498D-A1F6-D1E32E9E1108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90942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768728E7-7E78-453F-BAC7-E794D682A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767408" y="1196752"/>
            <a:ext cx="3816424" cy="22230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4E6C1E1-7A91-43E7-9207-180560B43970}"/>
              </a:ext>
            </a:extLst>
          </p:cNvPr>
          <p:cNvSpPr/>
          <p:nvPr/>
        </p:nvSpPr>
        <p:spPr>
          <a:xfrm>
            <a:off x="10344472" y="3573016"/>
            <a:ext cx="5760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932514-7AD3-4A95-9DD1-E4C3955B7365}"/>
              </a:ext>
            </a:extLst>
          </p:cNvPr>
          <p:cNvSpPr/>
          <p:nvPr/>
        </p:nvSpPr>
        <p:spPr>
          <a:xfrm>
            <a:off x="10344472" y="3717032"/>
            <a:ext cx="72008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A27F3CF-335D-410F-B3FC-E60927A4A917}"/>
              </a:ext>
            </a:extLst>
          </p:cNvPr>
          <p:cNvGrpSpPr/>
          <p:nvPr/>
        </p:nvGrpSpPr>
        <p:grpSpPr>
          <a:xfrm>
            <a:off x="7248128" y="1268760"/>
            <a:ext cx="3096344" cy="2431722"/>
            <a:chOff x="5087888" y="2204864"/>
            <a:chExt cx="4392488" cy="344965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8F4D77-22EE-4380-A92B-DC653853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888" y="2348880"/>
              <a:ext cx="4105848" cy="330563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6445AC-543C-41A7-A61B-27FD1EFE306A}"/>
                </a:ext>
              </a:extLst>
            </p:cNvPr>
            <p:cNvSpPr/>
            <p:nvPr/>
          </p:nvSpPr>
          <p:spPr>
            <a:xfrm>
              <a:off x="7824192" y="2204864"/>
              <a:ext cx="1512168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1DA6E5-540D-4B53-BA18-697A5A1BDA95}"/>
                </a:ext>
              </a:extLst>
            </p:cNvPr>
            <p:cNvSpPr/>
            <p:nvPr/>
          </p:nvSpPr>
          <p:spPr>
            <a:xfrm>
              <a:off x="8328248" y="3356992"/>
              <a:ext cx="115212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CF3AEF-C11E-401D-8628-A49C5267AB49}"/>
                </a:ext>
              </a:extLst>
            </p:cNvPr>
            <p:cNvSpPr/>
            <p:nvPr/>
          </p:nvSpPr>
          <p:spPr>
            <a:xfrm>
              <a:off x="8832304" y="4293096"/>
              <a:ext cx="576064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7BD7EF0-DC46-46B7-BBF8-6017352EA66D}"/>
              </a:ext>
            </a:extLst>
          </p:cNvPr>
          <p:cNvGrpSpPr/>
          <p:nvPr/>
        </p:nvGrpSpPr>
        <p:grpSpPr>
          <a:xfrm>
            <a:off x="911424" y="3717032"/>
            <a:ext cx="5822942" cy="2350341"/>
            <a:chOff x="6240016" y="3573016"/>
            <a:chExt cx="5822942" cy="235034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0238F4E0-4357-4CD6-9BB4-FF7D54F3283F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DF507A6F-98A7-4A84-B6E1-E20BFA92D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AEF9739-2DCD-4E59-9572-CA6D2ED4F9F6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9F7F012-F731-4FAB-914E-ECA6ADDA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B91656F-523A-4EDC-B6AF-0992B969514E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5F2464A-074A-4AA5-AA77-353FAFA2E1BB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BE65E17D-442C-4FF9-8506-D9163D5A7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6600056" y="4005064"/>
            <a:ext cx="3816424" cy="2223075"/>
          </a:xfrm>
          <a:prstGeom prst="rect">
            <a:avLst/>
          </a:prstGeom>
        </p:spPr>
      </p:pic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C2346882-00F7-4C56-BE0C-E0D60DDF66FB}"/>
              </a:ext>
            </a:extLst>
          </p:cNvPr>
          <p:cNvSpPr/>
          <p:nvPr/>
        </p:nvSpPr>
        <p:spPr>
          <a:xfrm>
            <a:off x="5159896" y="2060848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Kernel mapping function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427A69D-8E87-4187-8BA4-1F118222C4D6}"/>
              </a:ext>
            </a:extLst>
          </p:cNvPr>
          <p:cNvSpPr/>
          <p:nvPr/>
        </p:nvSpPr>
        <p:spPr>
          <a:xfrm rot="5400000">
            <a:off x="9487201" y="3710207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projection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DB3763E-B39E-44FD-AA83-98C2DF3B3111}"/>
              </a:ext>
            </a:extLst>
          </p:cNvPr>
          <p:cNvSpPr/>
          <p:nvPr/>
        </p:nvSpPr>
        <p:spPr>
          <a:xfrm>
            <a:off x="8328248" y="4653136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66A7A0-D665-4450-8184-24DFF24E8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888" y="2780928"/>
            <a:ext cx="1584176" cy="257171"/>
          </a:xfrm>
          <a:prstGeom prst="rect">
            <a:avLst/>
          </a:prstGeom>
        </p:spPr>
      </p:pic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2A4731E-D232-4BAD-8511-CE885570F32D}"/>
              </a:ext>
            </a:extLst>
          </p:cNvPr>
          <p:cNvSpPr/>
          <p:nvPr/>
        </p:nvSpPr>
        <p:spPr>
          <a:xfrm rot="19587737">
            <a:off x="5334951" y="3673515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2D -&gt; 3D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E60B8A7-F827-4895-AA16-2E4F770B3D2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27848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</p:spTree>
    <p:extLst>
      <p:ext uri="{BB962C8B-B14F-4D97-AF65-F5344CB8AC3E}">
        <p14:creationId xmlns:p14="http://schemas.microsoft.com/office/powerpoint/2010/main" val="2890869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204864"/>
            <a:ext cx="3477110" cy="2819794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729DD40D-53E2-4CFC-9A6C-BCAF19F84E15}"/>
              </a:ext>
            </a:extLst>
          </p:cNvPr>
          <p:cNvSpPr/>
          <p:nvPr/>
        </p:nvSpPr>
        <p:spPr>
          <a:xfrm rot="19966634">
            <a:off x="4629972" y="2699374"/>
            <a:ext cx="270413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9889332-6E57-4683-BB38-E9DA1AC1DED1}"/>
              </a:ext>
            </a:extLst>
          </p:cNvPr>
          <p:cNvSpPr/>
          <p:nvPr/>
        </p:nvSpPr>
        <p:spPr>
          <a:xfrm rot="1264300">
            <a:off x="4690379" y="4475297"/>
            <a:ext cx="266935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E8DACE-AE30-402D-B1C9-9F40B61603ED}"/>
              </a:ext>
            </a:extLst>
          </p:cNvPr>
          <p:cNvGrpSpPr/>
          <p:nvPr/>
        </p:nvGrpSpPr>
        <p:grpSpPr>
          <a:xfrm>
            <a:off x="7536160" y="1268760"/>
            <a:ext cx="2109173" cy="4996007"/>
            <a:chOff x="8040216" y="1340768"/>
            <a:chExt cx="2109173" cy="499600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C9541DE-27C2-478B-8CDA-299814BD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216" y="2924944"/>
              <a:ext cx="1972723" cy="165618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79AA3D6-320F-46E3-995C-B00C826C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0216" y="4581128"/>
              <a:ext cx="2109173" cy="175564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BE48E86-57B0-4BCC-BE94-824728E3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216" y="1340768"/>
              <a:ext cx="1944216" cy="1571803"/>
            </a:xfrm>
            <a:prstGeom prst="rect">
              <a:avLst/>
            </a:prstGeom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5CA2034-0C07-43FC-8DDB-227D2B1AD3DE}"/>
              </a:ext>
            </a:extLst>
          </p:cNvPr>
          <p:cNvSpPr/>
          <p:nvPr/>
        </p:nvSpPr>
        <p:spPr>
          <a:xfrm>
            <a:off x="4799856" y="3645024"/>
            <a:ext cx="2448272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乘號 16">
            <a:extLst>
              <a:ext uri="{FF2B5EF4-FFF2-40B4-BE49-F238E27FC236}">
                <a16:creationId xmlns:a16="http://schemas.microsoft.com/office/drawing/2014/main" id="{46228936-A394-45BA-9943-66A9EC0CF3D8}"/>
              </a:ext>
            </a:extLst>
          </p:cNvPr>
          <p:cNvSpPr/>
          <p:nvPr/>
        </p:nvSpPr>
        <p:spPr>
          <a:xfrm>
            <a:off x="5735960" y="2420888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8CFE9955-107E-499B-A496-93C691A56DA7}"/>
              </a:ext>
            </a:extLst>
          </p:cNvPr>
          <p:cNvSpPr/>
          <p:nvPr/>
        </p:nvSpPr>
        <p:spPr>
          <a:xfrm>
            <a:off x="5735960" y="342900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9A51B1CB-9B63-4287-B4FE-46F0B0F593AB}"/>
              </a:ext>
            </a:extLst>
          </p:cNvPr>
          <p:cNvSpPr/>
          <p:nvPr/>
        </p:nvSpPr>
        <p:spPr>
          <a:xfrm>
            <a:off x="5735960" y="4293096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A9E5F62-239F-4592-B89A-4C8C38D8990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F07986-6276-435C-B89A-06BB96EE30D9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404101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132856"/>
            <a:ext cx="3477110" cy="281979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7874D6A-648F-4C2A-ACF1-DA70997A7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132856"/>
            <a:ext cx="5029902" cy="3067478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B16C7AE-8CC5-41F3-B1EB-54E883408D1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44122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988840"/>
            <a:ext cx="3753374" cy="3248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FA64B6-0878-4F89-B500-5674DD53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356992"/>
            <a:ext cx="3372321" cy="183858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5145E-E71C-4891-964D-5184F77D6B6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71328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982306-4E5F-40E8-B9F0-32243AD7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2060848"/>
            <a:ext cx="3677163" cy="32484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82E87B-C122-4877-ABA1-673202C3E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2060848"/>
            <a:ext cx="5077534" cy="314368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C1D4AE-C88E-4B22-80C4-2F7DD6F5197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5023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E760E0-5244-43B0-BF6C-2DA8A290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348880"/>
            <a:ext cx="2991267" cy="2829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F9EB33-FEB3-4279-A7BE-8901262E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5" y="2132856"/>
            <a:ext cx="3650312" cy="312883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3FDEAD-9C1A-4EAD-8827-A1345589653A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668995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可調參數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CFDBCC-2472-64CC-93DF-C06CEC11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221088"/>
            <a:ext cx="5749695" cy="188735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79051D-ACBD-8B51-FF3A-C0AE6929CF69}"/>
              </a:ext>
            </a:extLst>
          </p:cNvPr>
          <p:cNvSpPr txBox="1"/>
          <p:nvPr/>
        </p:nvSpPr>
        <p:spPr>
          <a:xfrm>
            <a:off x="390524" y="1340768"/>
            <a:ext cx="520142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 (cost)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soft-margin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的損失函數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(loss function)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的存在就是容錯項， 藉由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給予那些被分錯的資料懲罰值，控制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vectors(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用來決定超平 面的那些資料點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的影響力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控制模型複雜程度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Radial basis function kernel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的大小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越大：模型越複雜，映射維度越高，容易勾勒出擬合近點的超 平面，也容易造成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越小：模型越精簡，映射維度偏低，因此能勾勒出平滑、近似 直線的超平面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當不同類別的資料在原始空間中，無法被線性分類器區隔開來時，經非線性投 影後，能在更高維度的空間中可以區隔開。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Polynomial kernel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EB30C5-31ED-B86E-7E9D-9C8BE5869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72816"/>
            <a:ext cx="580153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61375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Feature Engineering Explained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https://builtin.com/articles/feature-engineering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3"/>
              </a:rPr>
              <a:t>https://www.slideshare.net/ankitksharma/svm-37753690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4"/>
              </a:rPr>
              <a:t>https://www.cs.toronto.edu/~urtasun/courses/CSC411_Fall16/16_svm.pdf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5"/>
              </a:rPr>
              <a:t>https://maniksonituts.medium.com/what-is-kernel-support-vector-machine-svm-2685d2dec4fa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6"/>
              </a:rPr>
              <a:t>https://zhuanlan.zhihu.com/p/104383162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Hinge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https://www.geeksforgeeks.org/hinge-loss-relationship-with-support-vector-machines/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AF1D97-C042-FC91-DADF-7391B2FC5241}"/>
              </a:ext>
            </a:extLst>
          </p:cNvPr>
          <p:cNvSpPr txBox="1"/>
          <p:nvPr/>
        </p:nvSpPr>
        <p:spPr>
          <a:xfrm>
            <a:off x="6456040" y="1412776"/>
            <a:ext cx="5400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可解決小樣本下的問題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可以解決多特徵空間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透過不同核函數的選擇，可處理不同資料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泛化能力強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缺點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樣本量太大，映射維度過高容易造成運算上的負擔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特徵遠大於樣本的情況下，易造成過度擬合問題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非線性問題的核函數選擇沒有通用標準，難以確定一個適合 的核函數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對缺失值敏感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2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SVM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96C107-712A-4CF2-AFBE-42372337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133" y="3717032"/>
            <a:ext cx="885099" cy="7200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2A9739-74A7-468B-BAC5-34535F7B3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88" y="2924944"/>
            <a:ext cx="874886" cy="84364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32A83E17-C37E-4A19-BDB4-94312856D63E}"/>
              </a:ext>
            </a:extLst>
          </p:cNvPr>
          <p:cNvSpPr/>
          <p:nvPr/>
        </p:nvSpPr>
        <p:spPr>
          <a:xfrm>
            <a:off x="8328248" y="3717032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55EF05A-D14C-4536-B798-45C22BF5A0D0}"/>
              </a:ext>
            </a:extLst>
          </p:cNvPr>
          <p:cNvSpPr/>
          <p:nvPr/>
        </p:nvSpPr>
        <p:spPr>
          <a:xfrm>
            <a:off x="9624392" y="2852936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907D3-DF5E-2EE4-64DE-F9AD32BAA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32" y="4365104"/>
            <a:ext cx="334700" cy="46566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40E3A9-682D-964C-2F58-F6C374FF726E}"/>
              </a:ext>
            </a:extLst>
          </p:cNvPr>
          <p:cNvCxnSpPr>
            <a:cxnSpLocks/>
          </p:cNvCxnSpPr>
          <p:nvPr/>
        </p:nvCxnSpPr>
        <p:spPr>
          <a:xfrm flipV="1">
            <a:off x="9768408" y="4293096"/>
            <a:ext cx="36004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8BB20080-72EC-7269-3ABC-7BF056016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272" y="4797152"/>
            <a:ext cx="1296144" cy="49096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A4C3FD-A2EF-9CFD-468F-39211D38A290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0B0B1A-509E-F148-3D97-012DA23CDDDD}"/>
              </a:ext>
            </a:extLst>
          </p:cNvPr>
          <p:cNvSpPr/>
          <p:nvPr/>
        </p:nvSpPr>
        <p:spPr>
          <a:xfrm>
            <a:off x="6096000" y="5373216"/>
            <a:ext cx="5970795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CDF584-3613-73DC-4F11-647E146ED747}"/>
              </a:ext>
            </a:extLst>
          </p:cNvPr>
          <p:cNvSpPr txBox="1"/>
          <p:nvPr/>
        </p:nvSpPr>
        <p:spPr>
          <a:xfrm>
            <a:off x="6960097" y="5429680"/>
            <a:ext cx="458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支持項量的目的是用來協助找到最大化距離邊界，因此得名支持向量邊界。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CAF4DA7-9E67-BE78-45CE-CBFA68300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016" y="5445224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SVM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4098" name="Picture 2" descr="çıkarma dava kabarcık orange apple - tokaiphotonetwork.com">
            <a:extLst>
              <a:ext uri="{FF2B5EF4-FFF2-40B4-BE49-F238E27FC236}">
                <a16:creationId xmlns:a16="http://schemas.microsoft.com/office/drawing/2014/main" id="{515869CB-C348-4C99-9084-7D65D468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508518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reen orange - YouTube">
            <a:extLst>
              <a:ext uri="{FF2B5EF4-FFF2-40B4-BE49-F238E27FC236}">
                <a16:creationId xmlns:a16="http://schemas.microsoft.com/office/drawing/2014/main" id="{7F333FA5-9C93-4D96-9156-356C1DFD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52" y="2780928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FE109D5-4268-40D0-B834-870595299CC1}"/>
              </a:ext>
            </a:extLst>
          </p:cNvPr>
          <p:cNvSpPr/>
          <p:nvPr/>
        </p:nvSpPr>
        <p:spPr>
          <a:xfrm>
            <a:off x="8832304" y="3501008"/>
            <a:ext cx="360040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EECCEA0-0E0B-4FEF-AB42-6C31DCF81863}"/>
              </a:ext>
            </a:extLst>
          </p:cNvPr>
          <p:cNvCxnSpPr>
            <a:stCxn id="2" idx="3"/>
            <a:endCxn id="4098" idx="0"/>
          </p:cNvCxnSpPr>
          <p:nvPr/>
        </p:nvCxnSpPr>
        <p:spPr>
          <a:xfrm flipH="1">
            <a:off x="7680176" y="3808321"/>
            <a:ext cx="1204855" cy="1276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DA22A04-AEAA-4A55-8284-51FC0F88FD3C}"/>
              </a:ext>
            </a:extLst>
          </p:cNvPr>
          <p:cNvSpPr/>
          <p:nvPr/>
        </p:nvSpPr>
        <p:spPr>
          <a:xfrm>
            <a:off x="9336360" y="3284984"/>
            <a:ext cx="360040" cy="360040"/>
          </a:xfrm>
          <a:prstGeom prst="ellipse">
            <a:avLst/>
          </a:prstGeom>
          <a:noFill/>
          <a:ln>
            <a:solidFill>
              <a:srgbClr val="296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18433C-FE24-4CE6-98D7-DAE1B4CEAE56}"/>
              </a:ext>
            </a:extLst>
          </p:cNvPr>
          <p:cNvCxnSpPr>
            <a:endCxn id="6146" idx="1"/>
          </p:cNvCxnSpPr>
          <p:nvPr/>
        </p:nvCxnSpPr>
        <p:spPr>
          <a:xfrm flipV="1">
            <a:off x="9624392" y="3248980"/>
            <a:ext cx="1440160" cy="108012"/>
          </a:xfrm>
          <a:prstGeom prst="straightConnector1">
            <a:avLst/>
          </a:prstGeom>
          <a:ln>
            <a:solidFill>
              <a:srgbClr val="296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AA93B1-546F-DD9A-F6DC-B994A0C253F1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7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24DB77D0-EC0C-4025-B5EC-A29F92F53F82}"/>
              </a:ext>
            </a:extLst>
          </p:cNvPr>
          <p:cNvGrpSpPr/>
          <p:nvPr/>
        </p:nvGrpSpPr>
        <p:grpSpPr>
          <a:xfrm>
            <a:off x="263352" y="1844824"/>
            <a:ext cx="4005410" cy="3456384"/>
            <a:chOff x="479376" y="1700808"/>
            <a:chExt cx="4422640" cy="3816424"/>
          </a:xfrm>
        </p:grpSpPr>
        <p:pic>
          <p:nvPicPr>
            <p:cNvPr id="7170" name="Picture 2" descr="Intro to machine learning part 4: Support Vector Machines – Water  Programming: A Collaborative Research Blog">
              <a:extLst>
                <a:ext uri="{FF2B5EF4-FFF2-40B4-BE49-F238E27FC236}">
                  <a16:creationId xmlns:a16="http://schemas.microsoft.com/office/drawing/2014/main" id="{6B9AC0BC-7262-47B5-9571-D0F049B1E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988840"/>
              <a:ext cx="4422640" cy="352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D667546-C97C-4C02-98E5-2995C8772E35}"/>
                </a:ext>
              </a:extLst>
            </p:cNvPr>
            <p:cNvSpPr/>
            <p:nvPr/>
          </p:nvSpPr>
          <p:spPr>
            <a:xfrm>
              <a:off x="2135560" y="1916832"/>
              <a:ext cx="216024" cy="216024"/>
            </a:xfrm>
            <a:prstGeom prst="ellipse">
              <a:avLst/>
            </a:prstGeom>
            <a:solidFill>
              <a:srgbClr val="262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A156A5C8-5748-401F-9B74-B23864E7E4EB}"/>
                </a:ext>
              </a:extLst>
            </p:cNvPr>
            <p:cNvCxnSpPr>
              <a:cxnSpLocks/>
              <a:stCxn id="2" idx="5"/>
            </p:cNvCxnSpPr>
            <p:nvPr/>
          </p:nvCxnSpPr>
          <p:spPr>
            <a:xfrm>
              <a:off x="2319948" y="2101220"/>
              <a:ext cx="864096" cy="143142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4B5A528-31BF-483B-991C-27DF35BE3CA5}"/>
                </a:ext>
              </a:extLst>
            </p:cNvPr>
            <p:cNvSpPr txBox="1"/>
            <p:nvPr/>
          </p:nvSpPr>
          <p:spPr>
            <a:xfrm>
              <a:off x="2639616" y="234888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d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半框架 15">
              <a:extLst>
                <a:ext uri="{FF2B5EF4-FFF2-40B4-BE49-F238E27FC236}">
                  <a16:creationId xmlns:a16="http://schemas.microsoft.com/office/drawing/2014/main" id="{25F6515F-C048-4068-AFB8-DD45DB01C8C5}"/>
                </a:ext>
              </a:extLst>
            </p:cNvPr>
            <p:cNvSpPr/>
            <p:nvPr/>
          </p:nvSpPr>
          <p:spPr>
            <a:xfrm rot="3630982">
              <a:off x="3064944" y="3134248"/>
              <a:ext cx="360040" cy="360040"/>
            </a:xfrm>
            <a:prstGeom prst="halfFrame">
              <a:avLst>
                <a:gd name="adj1" fmla="val 14520"/>
                <a:gd name="adj2" fmla="val 12169"/>
              </a:avLst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445FA6D-65D3-4572-BF9E-0D3AB7FD9FB6}"/>
                </a:ext>
              </a:extLst>
            </p:cNvPr>
            <p:cNvSpPr txBox="1"/>
            <p:nvPr/>
          </p:nvSpPr>
          <p:spPr>
            <a:xfrm>
              <a:off x="2279576" y="170080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(2,0,0)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3" name="接點: 弧形 22">
              <a:extLst>
                <a:ext uri="{FF2B5EF4-FFF2-40B4-BE49-F238E27FC236}">
                  <a16:creationId xmlns:a16="http://schemas.microsoft.com/office/drawing/2014/main" id="{53DEA00E-E3E0-42AF-ACE4-1BEFA81E76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61708" y="2041347"/>
              <a:ext cx="1422158" cy="1080118"/>
            </a:xfrm>
            <a:prstGeom prst="curvedConnector2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向量&amp; 直線方程– Easy Math Club">
            <a:extLst>
              <a:ext uri="{FF2B5EF4-FFF2-40B4-BE49-F238E27FC236}">
                <a16:creationId xmlns:a16="http://schemas.microsoft.com/office/drawing/2014/main" id="{736E6DDE-15BB-44D0-88C1-A836B77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72816"/>
            <a:ext cx="3528392" cy="2205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How to choose the one width large margin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三維狀態下的點面距離公式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1EE2145-3B65-430A-8C7A-DEBD234F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4869160"/>
            <a:ext cx="2434990" cy="64807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DBD0CD7-4EA7-43C0-97CF-FA05FAE6E951}"/>
              </a:ext>
            </a:extLst>
          </p:cNvPr>
          <p:cNvSpPr/>
          <p:nvPr/>
        </p:nvSpPr>
        <p:spPr>
          <a:xfrm>
            <a:off x="9048328" y="155679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高中數學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ABB897-B5EE-4AA8-B97C-EC4A4A766D33}"/>
              </a:ext>
            </a:extLst>
          </p:cNvPr>
          <p:cNvSpPr txBox="1"/>
          <p:nvPr/>
        </p:nvSpPr>
        <p:spPr>
          <a:xfrm>
            <a:off x="3431704" y="50131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 =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BF63BD-4521-44C5-B7C5-4DCCDFEAD74F}"/>
              </a:ext>
            </a:extLst>
          </p:cNvPr>
          <p:cNvSpPr/>
          <p:nvPr/>
        </p:nvSpPr>
        <p:spPr>
          <a:xfrm>
            <a:off x="3791744" y="450912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calculate distance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7020F47-C2F3-483C-8230-46CD36058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1700808"/>
            <a:ext cx="2225801" cy="303183"/>
          </a:xfrm>
          <a:prstGeom prst="rect">
            <a:avLst/>
          </a:prstGeom>
        </p:spPr>
      </p:pic>
      <p:pic>
        <p:nvPicPr>
          <p:cNvPr id="8194" name="Picture 2" descr="翻轉學習影片：高中_數學_點到平面、兩平行平面的距離">
            <a:extLst>
              <a:ext uri="{FF2B5EF4-FFF2-40B4-BE49-F238E27FC236}">
                <a16:creationId xmlns:a16="http://schemas.microsoft.com/office/drawing/2014/main" id="{E76A76F4-896F-42F4-84C0-A77568377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 bwMode="auto">
          <a:xfrm>
            <a:off x="7752184" y="4221088"/>
            <a:ext cx="3600400" cy="18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9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Hyperplane in N-dimension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推廣到高維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線性代數技巧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564904"/>
            <a:ext cx="3286953" cy="17281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D3D16-B63C-434A-ACB3-995CF56A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09120"/>
            <a:ext cx="4320480" cy="6370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79B9AE-008F-4B11-BCCD-BB87A968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924944"/>
            <a:ext cx="3888432" cy="11524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B3F923-073C-4725-B63F-004D72DB98BC}"/>
              </a:ext>
            </a:extLst>
          </p:cNvPr>
          <p:cNvSpPr/>
          <p:nvPr/>
        </p:nvSpPr>
        <p:spPr>
          <a:xfrm>
            <a:off x="5519936" y="21328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(2, 3, 4,1,1)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57A5EA-2E86-4B2C-946C-19A62C5E6154}"/>
              </a:ext>
            </a:extLst>
          </p:cNvPr>
          <p:cNvSpPr/>
          <p:nvPr/>
        </p:nvSpPr>
        <p:spPr>
          <a:xfrm>
            <a:off x="5519936" y="335699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75D5E2-E6C2-450C-949E-3A273C684C54}"/>
              </a:ext>
            </a:extLst>
          </p:cNvPr>
          <p:cNvSpPr/>
          <p:nvPr/>
        </p:nvSpPr>
        <p:spPr>
          <a:xfrm>
            <a:off x="5519936" y="450912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點到面距離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130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How to solve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924944"/>
            <a:ext cx="3286953" cy="172819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D358FCF-6C2D-4198-B437-BDEFB283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2636912"/>
            <a:ext cx="4320480" cy="26402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29EA7E6-4ED0-4852-9F98-F20EE6293DDA}"/>
              </a:ext>
            </a:extLst>
          </p:cNvPr>
          <p:cNvSpPr/>
          <p:nvPr/>
        </p:nvSpPr>
        <p:spPr>
          <a:xfrm>
            <a:off x="1343472" y="2996952"/>
            <a:ext cx="2376264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E5FCA7-564D-4E64-ACCE-36C19B4AB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5" r="4595"/>
          <a:stretch/>
        </p:blipFill>
        <p:spPr>
          <a:xfrm rot="15108474">
            <a:off x="1414731" y="2881925"/>
            <a:ext cx="2180017" cy="1879907"/>
          </a:xfrm>
          <a:prstGeom prst="ellipse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29AD1E-E566-4F1C-9EFE-4A8FB24F015E}"/>
              </a:ext>
            </a:extLst>
          </p:cNvPr>
          <p:cNvSpPr/>
          <p:nvPr/>
        </p:nvSpPr>
        <p:spPr>
          <a:xfrm>
            <a:off x="3143672" y="4509120"/>
            <a:ext cx="14401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57DE160-8263-48B6-B258-808D2D4699F9}"/>
              </a:ext>
            </a:extLst>
          </p:cNvPr>
          <p:cNvCxnSpPr/>
          <p:nvPr/>
        </p:nvCxnSpPr>
        <p:spPr>
          <a:xfrm flipV="1">
            <a:off x="1487488" y="2636912"/>
            <a:ext cx="1944216" cy="194421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E0443BF-692B-4614-BD48-E679CE96ACCD}"/>
              </a:ext>
            </a:extLst>
          </p:cNvPr>
          <p:cNvCxnSpPr/>
          <p:nvPr/>
        </p:nvCxnSpPr>
        <p:spPr>
          <a:xfrm flipV="1">
            <a:off x="1631504" y="2780928"/>
            <a:ext cx="1944216" cy="1944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ACB0E1-5BCA-48B8-9C6F-05D71F56F86F}"/>
              </a:ext>
            </a:extLst>
          </p:cNvPr>
          <p:cNvCxnSpPr/>
          <p:nvPr/>
        </p:nvCxnSpPr>
        <p:spPr>
          <a:xfrm flipV="1">
            <a:off x="1775520" y="2924944"/>
            <a:ext cx="1944216" cy="1944216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05989B15-CA45-4A59-A78B-8D3AD204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41" y="2465419"/>
            <a:ext cx="1944216" cy="3155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ABCFBD7-FFEF-41BE-932E-41D5F2E8A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687" y="4293097"/>
            <a:ext cx="1944217" cy="25512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2A15FA4-9D32-4F1C-939C-23FD4433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276872"/>
            <a:ext cx="1872208" cy="27398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B4AEBC8-D16E-40F1-9B3F-12674FB62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1844824"/>
            <a:ext cx="1872208" cy="2739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2515101-4422-4BB8-875F-6E759BF94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708920"/>
            <a:ext cx="1872208" cy="27398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230B7F3-0C1F-4F61-8736-1C4A45470C6F}"/>
              </a:ext>
            </a:extLst>
          </p:cNvPr>
          <p:cNvSpPr txBox="1"/>
          <p:nvPr/>
        </p:nvSpPr>
        <p:spPr>
          <a:xfrm>
            <a:off x="6384032" y="1844824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C878EE-1376-4D8D-8983-F36CFF71079C}"/>
              </a:ext>
            </a:extLst>
          </p:cNvPr>
          <p:cNvSpPr txBox="1"/>
          <p:nvPr/>
        </p:nvSpPr>
        <p:spPr>
          <a:xfrm>
            <a:off x="6384032" y="2708920"/>
            <a:ext cx="432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DC6995BD-BD7A-4823-B4A0-FABA20C277C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143672" y="1981815"/>
            <a:ext cx="1584176" cy="871121"/>
          </a:xfrm>
          <a:prstGeom prst="curvedConnector3">
            <a:avLst>
              <a:gd name="adj1" fmla="val 510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E19E2331-FC8C-4DA4-92EC-46BA065FB2F4}"/>
              </a:ext>
            </a:extLst>
          </p:cNvPr>
          <p:cNvCxnSpPr>
            <a:cxnSpLocks/>
          </p:cNvCxnSpPr>
          <p:nvPr/>
        </p:nvCxnSpPr>
        <p:spPr>
          <a:xfrm flipV="1">
            <a:off x="3503712" y="2852937"/>
            <a:ext cx="1296144" cy="36003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弧形 36">
            <a:extLst>
              <a:ext uri="{FF2B5EF4-FFF2-40B4-BE49-F238E27FC236}">
                <a16:creationId xmlns:a16="http://schemas.microsoft.com/office/drawing/2014/main" id="{D47099E7-6949-443A-B3D4-4A97E0D17B5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359696" y="2413863"/>
            <a:ext cx="1368152" cy="590116"/>
          </a:xfrm>
          <a:prstGeom prst="curvedConnector3">
            <a:avLst>
              <a:gd name="adj1" fmla="val 27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B3AEE9B0-6DD8-45FB-87BE-E0164C30A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120" y="2204864"/>
            <a:ext cx="4344006" cy="695422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F6A57AD0-D88F-43D1-8DB3-C6BCD033624C}"/>
              </a:ext>
            </a:extLst>
          </p:cNvPr>
          <p:cNvSpPr txBox="1"/>
          <p:nvPr/>
        </p:nvSpPr>
        <p:spPr>
          <a:xfrm>
            <a:off x="847226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40D44E-1B39-4020-970B-43A180F85B14}"/>
              </a:ext>
            </a:extLst>
          </p:cNvPr>
          <p:cNvSpPr txBox="1"/>
          <p:nvPr/>
        </p:nvSpPr>
        <p:spPr>
          <a:xfrm>
            <a:off x="991242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F5A7142-A74B-4EB0-B1B6-69B5CE948960}"/>
              </a:ext>
            </a:extLst>
          </p:cNvPr>
          <p:cNvSpPr txBox="1"/>
          <p:nvPr/>
        </p:nvSpPr>
        <p:spPr>
          <a:xfrm>
            <a:off x="8400256" y="231868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115091A-7E39-4923-BA2B-3A74A7A9D95C}"/>
              </a:ext>
            </a:extLst>
          </p:cNvPr>
          <p:cNvSpPr txBox="1"/>
          <p:nvPr/>
        </p:nvSpPr>
        <p:spPr>
          <a:xfrm>
            <a:off x="9912424" y="23186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7104112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F58F27-BFE5-48C8-BE24-2B9E7C0E0F72}"/>
              </a:ext>
            </a:extLst>
          </p:cNvPr>
          <p:cNvSpPr/>
          <p:nvPr/>
        </p:nvSpPr>
        <p:spPr>
          <a:xfrm>
            <a:off x="7104112" y="306896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Constrain: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91FA73CC-7EFA-492C-8E91-7A27D69CA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112" y="3542373"/>
            <a:ext cx="2232248" cy="59526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2831DF-63FF-48CC-B863-3C3CB0A288F4}"/>
              </a:ext>
            </a:extLst>
          </p:cNvPr>
          <p:cNvSpPr/>
          <p:nvPr/>
        </p:nvSpPr>
        <p:spPr>
          <a:xfrm>
            <a:off x="8184232" y="3902413"/>
            <a:ext cx="14401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6908AC8-8469-4C8E-8C69-57205434C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392" y="3284984"/>
            <a:ext cx="874886" cy="8436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C68ECA1-2A9F-4051-B04B-031B74C4A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616" y="4725144"/>
            <a:ext cx="885099" cy="72008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9E8E576D-C618-49D4-B9B4-9D05808C2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2144" y="4262453"/>
            <a:ext cx="1728192" cy="273696"/>
          </a:xfrm>
          <a:prstGeom prst="rect">
            <a:avLst/>
          </a:prstGeom>
        </p:spPr>
      </p:pic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F1F9BE6-07C8-43B3-8D8B-CB4993C52621}"/>
              </a:ext>
            </a:extLst>
          </p:cNvPr>
          <p:cNvCxnSpPr>
            <a:stCxn id="55" idx="3"/>
            <a:endCxn id="59" idx="3"/>
          </p:cNvCxnSpPr>
          <p:nvPr/>
        </p:nvCxnSpPr>
        <p:spPr>
          <a:xfrm flipH="1">
            <a:off x="9120336" y="3840006"/>
            <a:ext cx="216024" cy="559295"/>
          </a:xfrm>
          <a:prstGeom prst="bentConnector3">
            <a:avLst>
              <a:gd name="adj1" fmla="val -105822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BC6D64-2E21-46E4-9BBD-3CECABC27AC4}"/>
              </a:ext>
            </a:extLst>
          </p:cNvPr>
          <p:cNvSpPr/>
          <p:nvPr/>
        </p:nvSpPr>
        <p:spPr>
          <a:xfrm>
            <a:off x="7104112" y="4725144"/>
            <a:ext cx="271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Optimization Problem:</a:t>
            </a: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F51A33C6-71BB-486D-9A45-4CC9E4F5F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6120" y="5229200"/>
            <a:ext cx="2520280" cy="691707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31204D43-0BCD-4F0F-BE53-73AC1259F4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2839" y="5301208"/>
            <a:ext cx="2453417" cy="648072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CEFC1385-27CD-4805-91DA-8A846E79E022}"/>
              </a:ext>
            </a:extLst>
          </p:cNvPr>
          <p:cNvSpPr txBox="1"/>
          <p:nvPr/>
        </p:nvSpPr>
        <p:spPr>
          <a:xfrm>
            <a:off x="9480376" y="53732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E43E85-5C4D-3B6B-4454-489AEFC1CE6D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</p:spTree>
    <p:extLst>
      <p:ext uri="{BB962C8B-B14F-4D97-AF65-F5344CB8AC3E}">
        <p14:creationId xmlns:p14="http://schemas.microsoft.com/office/powerpoint/2010/main" val="169996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366908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軟邊界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可容許分錯的資料，避免模型產生過擬合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E37759-17FC-3C35-EAED-EB7ECDCC9A61}"/>
              </a:ext>
            </a:extLst>
          </p:cNvPr>
          <p:cNvSpPr txBox="1"/>
          <p:nvPr/>
        </p:nvSpPr>
        <p:spPr>
          <a:xfrm>
            <a:off x="2000094" y="5195334"/>
            <a:ext cx="8845004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最初要尋找一個能夠完美將「所有」資料分成兩邊，具有最大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margin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的超平面，這被稱為“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SVM”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，追求要將資料完美分好，因此很容易有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的風險。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硬邊界是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的一種理想化形式，它假設完全可分。然而，大多數數據集並不完全線性可分。這就是軟邊界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的用途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AE257789-20CA-2315-D8D2-146E30DA6DEE}"/>
              </a:ext>
            </a:extLst>
          </p:cNvPr>
          <p:cNvGrpSpPr/>
          <p:nvPr/>
        </p:nvGrpSpPr>
        <p:grpSpPr>
          <a:xfrm>
            <a:off x="1127448" y="2060848"/>
            <a:ext cx="10081120" cy="2811786"/>
            <a:chOff x="911424" y="1772816"/>
            <a:chExt cx="10081120" cy="2811786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70E1A36-CAA7-6A47-8339-DEAE9BBF3226}"/>
                </a:ext>
              </a:extLst>
            </p:cNvPr>
            <p:cNvGrpSpPr/>
            <p:nvPr/>
          </p:nvGrpSpPr>
          <p:grpSpPr>
            <a:xfrm>
              <a:off x="911424" y="1772816"/>
              <a:ext cx="4752528" cy="2811786"/>
              <a:chOff x="479376" y="2465419"/>
              <a:chExt cx="4752528" cy="2811786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D6F4182-728F-4A5A-A232-24E3EF79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2D358FCF-6C2D-4198-B437-BDEFB2831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9EA7E6-4ED0-4852-9F98-F20EE6293DDA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EE5FCA7-564D-4E64-ACCE-36C19B4A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E29AD1E-E566-4F1C-9EFE-4A8FB24F015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57DE160-8263-48B6-B258-808D2D4699F9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7E0443BF-692B-4614-BD48-E679CE96ACC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6ACB0E1-5BCA-48B8-9C6F-05D71F56F86F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5989B15-CA45-4A59-A78B-8D3AD2040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ABCFBD7-FFEF-41BE-932E-41D5F2E8A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D64EBD-A934-FE9B-50A7-33A7DF2CD761}"/>
                </a:ext>
              </a:extLst>
            </p:cNvPr>
            <p:cNvGrpSpPr/>
            <p:nvPr/>
          </p:nvGrpSpPr>
          <p:grpSpPr>
            <a:xfrm>
              <a:off x="6240016" y="1772816"/>
              <a:ext cx="4752528" cy="2811786"/>
              <a:chOff x="479376" y="2465419"/>
              <a:chExt cx="4752528" cy="2811786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7E797BE-47F2-F7F3-0C2C-9F5230A1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D4E6C5E2-391A-F19D-A77F-E1602FF5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5305EB-5C83-B1FD-9451-3729A5DF94CB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78CAA07D-D790-784E-51FA-EC4247AE4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F27D7F-681B-99EB-7A87-BAE3388D0F3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FDBE1A8A-83DE-49E1-169F-70EF0C971D51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9AD725D5-498F-ECDE-83AA-FE22CDB5FDE6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C7E7AE12-4F7C-5CAB-F605-BFB49074A17E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18B0AE7C-D2CE-3C7C-8CF1-85050F438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1A4BE767-CAF9-0503-710C-289510091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7F804380-C25A-88D5-A350-7410A34A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2852936"/>
              <a:ext cx="285790" cy="28579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9027AF5-8CB4-EAEF-CFFC-C659A392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72264" y="2924944"/>
              <a:ext cx="285790" cy="28579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90F72F1A-0EDA-9785-DA08-81B8C8989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6280" y="2636912"/>
              <a:ext cx="285790" cy="28579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74911E6-899B-E055-C672-BCD4B8C1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8208" y="3140968"/>
              <a:ext cx="181000" cy="200053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C090DF2B-8D9A-E69A-E6D3-B28C2523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3068960"/>
              <a:ext cx="181000" cy="20005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081A3D-BF65-83CE-A335-8B703A56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3573016"/>
              <a:ext cx="181000" cy="200053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E541B92-C6A9-20FD-21E8-3DEF2C5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160" y="3140968"/>
              <a:ext cx="181000" cy="200053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0961E59B-166B-BAC4-BD45-BAFDB19D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0256" y="3140968"/>
              <a:ext cx="181000" cy="200053"/>
            </a:xfrm>
            <a:prstGeom prst="rect">
              <a:avLst/>
            </a:prstGeom>
          </p:spPr>
        </p:pic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D9F6008-FF80-603E-EF91-21DA535973D2}"/>
              </a:ext>
            </a:extLst>
          </p:cNvPr>
          <p:cNvSpPr txBox="1"/>
          <p:nvPr/>
        </p:nvSpPr>
        <p:spPr>
          <a:xfrm>
            <a:off x="7608168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Soft-margin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5CAED2C-5487-60E4-5D60-EAED2B96A9FD}"/>
              </a:ext>
            </a:extLst>
          </p:cNvPr>
          <p:cNvSpPr txBox="1"/>
          <p:nvPr/>
        </p:nvSpPr>
        <p:spPr>
          <a:xfrm>
            <a:off x="2351584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Hard-margin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D19A186-9451-01D0-242E-331C17C41BFC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</p:spTree>
    <p:extLst>
      <p:ext uri="{BB962C8B-B14F-4D97-AF65-F5344CB8AC3E}">
        <p14:creationId xmlns:p14="http://schemas.microsoft.com/office/powerpoint/2010/main" val="369322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Microsoft Office PowerPoint</Application>
  <PresentationFormat>寬螢幕</PresentationFormat>
  <Paragraphs>224</Paragraphs>
  <Slides>29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4" baseType="lpstr">
      <vt:lpstr>-apple-system</vt:lpstr>
      <vt:lpstr>Aptos</vt:lpstr>
      <vt:lpstr>Inter</vt:lpstr>
      <vt:lpstr>Lato Light</vt:lpstr>
      <vt:lpstr>Microsoft JhengHei UI</vt:lpstr>
      <vt:lpstr>Microsoft YaHei</vt:lpstr>
      <vt:lpstr>Nunito</vt:lpstr>
      <vt:lpstr>source-serif-pro</vt:lpstr>
      <vt:lpstr>微軟正黑體</vt:lpstr>
      <vt:lpstr>Arial</vt:lpstr>
      <vt:lpstr>Calibri</vt:lpstr>
      <vt:lpstr>Calibri Light</vt:lpstr>
      <vt:lpstr>Century Gothic</vt:lpstr>
      <vt:lpstr>Wingdings</vt:lpstr>
      <vt:lpstr>Office Theme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大師之路 有你有我</dc:title>
  <dc:creator>翁維陽</dc:creator>
  <cp:lastModifiedBy>翁維陽</cp:lastModifiedBy>
  <cp:revision>1</cp:revision>
  <dcterms:created xsi:type="dcterms:W3CDTF">2024-05-07T03:17:20Z</dcterms:created>
  <dcterms:modified xsi:type="dcterms:W3CDTF">2024-05-07T03:17:37Z</dcterms:modified>
</cp:coreProperties>
</file>